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891" r:id="rId2"/>
    <p:sldId id="965" r:id="rId3"/>
    <p:sldId id="966" r:id="rId4"/>
    <p:sldId id="1019" r:id="rId5"/>
    <p:sldId id="934" r:id="rId6"/>
    <p:sldId id="1002" r:id="rId7"/>
    <p:sldId id="1004" r:id="rId8"/>
    <p:sldId id="1016" r:id="rId9"/>
    <p:sldId id="1007" r:id="rId10"/>
    <p:sldId id="952" r:id="rId11"/>
    <p:sldId id="919" r:id="rId12"/>
    <p:sldId id="964" r:id="rId13"/>
    <p:sldId id="920" r:id="rId14"/>
    <p:sldId id="921" r:id="rId15"/>
    <p:sldId id="973" r:id="rId16"/>
    <p:sldId id="1000" r:id="rId17"/>
    <p:sldId id="807" r:id="rId18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94" autoAdjust="0"/>
    <p:restoredTop sz="94073" autoAdjust="0"/>
  </p:normalViewPr>
  <p:slideViewPr>
    <p:cSldViewPr>
      <p:cViewPr varScale="1">
        <p:scale>
          <a:sx n="96" d="100"/>
          <a:sy n="96" d="100"/>
        </p:scale>
        <p:origin x="1008" y="3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231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Foglio9!$C$25</c:f>
              <c:strCache>
                <c:ptCount val="1"/>
                <c:pt idx="0">
                  <c:v>Traditional Reinterpretations</c:v>
                </c:pt>
              </c:strCache>
            </c:strRef>
          </c:tx>
          <c:spPr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Foglio9!$B$26:$B$43</c:f>
              <c:strCache>
                <c:ptCount val="18"/>
                <c:pt idx="0">
                  <c:v>1993-1994</c:v>
                </c:pt>
                <c:pt idx="1">
                  <c:v>1994-1995</c:v>
                </c:pt>
                <c:pt idx="2">
                  <c:v>1995-1996</c:v>
                </c:pt>
                <c:pt idx="3">
                  <c:v>1996-1997</c:v>
                </c:pt>
                <c:pt idx="4">
                  <c:v>1997-1998</c:v>
                </c:pt>
                <c:pt idx="5">
                  <c:v>1998-1999</c:v>
                </c:pt>
                <c:pt idx="6">
                  <c:v>1999-2000</c:v>
                </c:pt>
                <c:pt idx="7">
                  <c:v>2000-2001</c:v>
                </c:pt>
                <c:pt idx="8">
                  <c:v>2001-2002</c:v>
                </c:pt>
                <c:pt idx="9">
                  <c:v>2002-2003</c:v>
                </c:pt>
                <c:pt idx="10">
                  <c:v>2003-2004</c:v>
                </c:pt>
                <c:pt idx="11">
                  <c:v>2004-2005</c:v>
                </c:pt>
                <c:pt idx="12">
                  <c:v>2005-2006</c:v>
                </c:pt>
                <c:pt idx="13">
                  <c:v>2006-2007</c:v>
                </c:pt>
                <c:pt idx="14">
                  <c:v>2007-2008</c:v>
                </c:pt>
                <c:pt idx="15">
                  <c:v>2008-2009</c:v>
                </c:pt>
                <c:pt idx="16">
                  <c:v>2009-2010 </c:v>
                </c:pt>
                <c:pt idx="17">
                  <c:v>2010-2011</c:v>
                </c:pt>
              </c:strCache>
            </c:strRef>
          </c:cat>
          <c:val>
            <c:numRef>
              <c:f>Foglio9!$C$26:$C$43</c:f>
              <c:numCache>
                <c:formatCode>0%</c:formatCode>
                <c:ptCount val="18"/>
                <c:pt idx="0">
                  <c:v>0.80952380952380953</c:v>
                </c:pt>
                <c:pt idx="1">
                  <c:v>0.734375</c:v>
                </c:pt>
                <c:pt idx="2">
                  <c:v>0.78740157480314965</c:v>
                </c:pt>
                <c:pt idx="3">
                  <c:v>0.77142857142857146</c:v>
                </c:pt>
                <c:pt idx="4">
                  <c:v>0.74637681159420288</c:v>
                </c:pt>
                <c:pt idx="5">
                  <c:v>0.76774193548387093</c:v>
                </c:pt>
                <c:pt idx="6">
                  <c:v>0.72108843537414968</c:v>
                </c:pt>
                <c:pt idx="7">
                  <c:v>0.69021739130434778</c:v>
                </c:pt>
                <c:pt idx="8">
                  <c:v>0.6179775280898876</c:v>
                </c:pt>
                <c:pt idx="9">
                  <c:v>0.71232876712328763</c:v>
                </c:pt>
                <c:pt idx="10">
                  <c:v>0.74242424242424243</c:v>
                </c:pt>
                <c:pt idx="11">
                  <c:v>0.60150375939849621</c:v>
                </c:pt>
                <c:pt idx="12">
                  <c:v>0.56024096385542166</c:v>
                </c:pt>
                <c:pt idx="13">
                  <c:v>0.49681528662420382</c:v>
                </c:pt>
                <c:pt idx="14">
                  <c:v>0.59509202453987731</c:v>
                </c:pt>
                <c:pt idx="15">
                  <c:v>0.53472222222222221</c:v>
                </c:pt>
                <c:pt idx="16">
                  <c:v>0.47712418300653597</c:v>
                </c:pt>
                <c:pt idx="17">
                  <c:v>0.51145038167938928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E5-4B58-B7B7-91C54A92B9AF}"/>
            </c:ext>
          </c:extLst>
        </c:ser>
        <c:ser>
          <c:idx val="1"/>
          <c:order val="1"/>
          <c:tx>
            <c:strRef>
              <c:f>Foglio9!$D$25</c:f>
              <c:strCache>
                <c:ptCount val="1"/>
                <c:pt idx="0">
                  <c:v> Robust Reinterpretations</c:v>
                </c:pt>
              </c:strCache>
            </c:strRef>
          </c:tx>
          <c:spPr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Foglio9!$B$26:$B$43</c:f>
              <c:strCache>
                <c:ptCount val="18"/>
                <c:pt idx="0">
                  <c:v>1993-1994</c:v>
                </c:pt>
                <c:pt idx="1">
                  <c:v>1994-1995</c:v>
                </c:pt>
                <c:pt idx="2">
                  <c:v>1995-1996</c:v>
                </c:pt>
                <c:pt idx="3">
                  <c:v>1996-1997</c:v>
                </c:pt>
                <c:pt idx="4">
                  <c:v>1997-1998</c:v>
                </c:pt>
                <c:pt idx="5">
                  <c:v>1998-1999</c:v>
                </c:pt>
                <c:pt idx="6">
                  <c:v>1999-2000</c:v>
                </c:pt>
                <c:pt idx="7">
                  <c:v>2000-2001</c:v>
                </c:pt>
                <c:pt idx="8">
                  <c:v>2001-2002</c:v>
                </c:pt>
                <c:pt idx="9">
                  <c:v>2002-2003</c:v>
                </c:pt>
                <c:pt idx="10">
                  <c:v>2003-2004</c:v>
                </c:pt>
                <c:pt idx="11">
                  <c:v>2004-2005</c:v>
                </c:pt>
                <c:pt idx="12">
                  <c:v>2005-2006</c:v>
                </c:pt>
                <c:pt idx="13">
                  <c:v>2006-2007</c:v>
                </c:pt>
                <c:pt idx="14">
                  <c:v>2007-2008</c:v>
                </c:pt>
                <c:pt idx="15">
                  <c:v>2008-2009</c:v>
                </c:pt>
                <c:pt idx="16">
                  <c:v>2009-2010 </c:v>
                </c:pt>
                <c:pt idx="17">
                  <c:v>2010-2011</c:v>
                </c:pt>
              </c:strCache>
            </c:strRef>
          </c:cat>
          <c:val>
            <c:numRef>
              <c:f>Foglio9!$D$26:$D$43</c:f>
              <c:numCache>
                <c:formatCode>0%</c:formatCode>
                <c:ptCount val="18"/>
                <c:pt idx="0">
                  <c:v>0.16190476190476191</c:v>
                </c:pt>
                <c:pt idx="1">
                  <c:v>0.2109375</c:v>
                </c:pt>
                <c:pt idx="2">
                  <c:v>0.20472440944881889</c:v>
                </c:pt>
                <c:pt idx="3">
                  <c:v>0.20714285714285716</c:v>
                </c:pt>
                <c:pt idx="4">
                  <c:v>0.2318840579710145</c:v>
                </c:pt>
                <c:pt idx="5">
                  <c:v>0.2129032258064516</c:v>
                </c:pt>
                <c:pt idx="6">
                  <c:v>0.25170068027210885</c:v>
                </c:pt>
                <c:pt idx="7">
                  <c:v>0.23369565217391305</c:v>
                </c:pt>
                <c:pt idx="8">
                  <c:v>0.3089887640449438</c:v>
                </c:pt>
                <c:pt idx="9">
                  <c:v>0.21232876712328766</c:v>
                </c:pt>
                <c:pt idx="10">
                  <c:v>0.20454545454545456</c:v>
                </c:pt>
                <c:pt idx="11">
                  <c:v>0.31578947368421051</c:v>
                </c:pt>
                <c:pt idx="12">
                  <c:v>0.35542168674698793</c:v>
                </c:pt>
                <c:pt idx="13">
                  <c:v>0.40127388535031849</c:v>
                </c:pt>
                <c:pt idx="14">
                  <c:v>0.30674846625766872</c:v>
                </c:pt>
                <c:pt idx="15">
                  <c:v>0.36805555555555558</c:v>
                </c:pt>
                <c:pt idx="16">
                  <c:v>0.38562091503267976</c:v>
                </c:pt>
                <c:pt idx="17">
                  <c:v>0.37404580152671757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E5-4B58-B7B7-91C54A92B9AF}"/>
            </c:ext>
          </c:extLst>
        </c:ser>
        <c:ser>
          <c:idx val="2"/>
          <c:order val="2"/>
          <c:tx>
            <c:strRef>
              <c:f>Foglio9!$E$25</c:f>
              <c:strCache>
                <c:ptCount val="1"/>
                <c:pt idx="0">
                  <c:v> Radical Reinterpretations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Foglio9!$B$26:$B$43</c:f>
              <c:strCache>
                <c:ptCount val="18"/>
                <c:pt idx="0">
                  <c:v>1993-1994</c:v>
                </c:pt>
                <c:pt idx="1">
                  <c:v>1994-1995</c:v>
                </c:pt>
                <c:pt idx="2">
                  <c:v>1995-1996</c:v>
                </c:pt>
                <c:pt idx="3">
                  <c:v>1996-1997</c:v>
                </c:pt>
                <c:pt idx="4">
                  <c:v>1997-1998</c:v>
                </c:pt>
                <c:pt idx="5">
                  <c:v>1998-1999</c:v>
                </c:pt>
                <c:pt idx="6">
                  <c:v>1999-2000</c:v>
                </c:pt>
                <c:pt idx="7">
                  <c:v>2000-2001</c:v>
                </c:pt>
                <c:pt idx="8">
                  <c:v>2001-2002</c:v>
                </c:pt>
                <c:pt idx="9">
                  <c:v>2002-2003</c:v>
                </c:pt>
                <c:pt idx="10">
                  <c:v>2003-2004</c:v>
                </c:pt>
                <c:pt idx="11">
                  <c:v>2004-2005</c:v>
                </c:pt>
                <c:pt idx="12">
                  <c:v>2005-2006</c:v>
                </c:pt>
                <c:pt idx="13">
                  <c:v>2006-2007</c:v>
                </c:pt>
                <c:pt idx="14">
                  <c:v>2007-2008</c:v>
                </c:pt>
                <c:pt idx="15">
                  <c:v>2008-2009</c:v>
                </c:pt>
                <c:pt idx="16">
                  <c:v>2009-2010 </c:v>
                </c:pt>
                <c:pt idx="17">
                  <c:v>2010-2011</c:v>
                </c:pt>
              </c:strCache>
            </c:strRef>
          </c:cat>
          <c:val>
            <c:numRef>
              <c:f>Foglio9!$E$26:$E$43</c:f>
              <c:numCache>
                <c:formatCode>0%</c:formatCode>
                <c:ptCount val="18"/>
                <c:pt idx="0">
                  <c:v>2.8571428571428571E-2</c:v>
                </c:pt>
                <c:pt idx="1">
                  <c:v>5.46875E-2</c:v>
                </c:pt>
                <c:pt idx="2">
                  <c:v>7.874015748031496E-3</c:v>
                </c:pt>
                <c:pt idx="3">
                  <c:v>2.1428571428571429E-2</c:v>
                </c:pt>
                <c:pt idx="4">
                  <c:v>2.1739130434782608E-2</c:v>
                </c:pt>
                <c:pt idx="5">
                  <c:v>1.935483870967742E-2</c:v>
                </c:pt>
                <c:pt idx="6">
                  <c:v>2.7210884353741496E-2</c:v>
                </c:pt>
                <c:pt idx="7">
                  <c:v>7.6086956521739135E-2</c:v>
                </c:pt>
                <c:pt idx="8">
                  <c:v>7.3033707865168537E-2</c:v>
                </c:pt>
                <c:pt idx="9">
                  <c:v>7.5342465753424653E-2</c:v>
                </c:pt>
                <c:pt idx="10">
                  <c:v>5.3030303030303032E-2</c:v>
                </c:pt>
                <c:pt idx="11">
                  <c:v>8.2706766917293228E-2</c:v>
                </c:pt>
                <c:pt idx="12">
                  <c:v>8.4337349397590355E-2</c:v>
                </c:pt>
                <c:pt idx="13">
                  <c:v>0.10191082802547771</c:v>
                </c:pt>
                <c:pt idx="14">
                  <c:v>9.815950920245399E-2</c:v>
                </c:pt>
                <c:pt idx="15">
                  <c:v>9.7222222222222224E-2</c:v>
                </c:pt>
                <c:pt idx="16">
                  <c:v>0.13725490196078433</c:v>
                </c:pt>
                <c:pt idx="17">
                  <c:v>0.11450381679389313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8E5-4B58-B7B7-91C54A92B9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501624016"/>
        <c:axId val="1391433520"/>
        <c:axId val="0"/>
      </c:bar3DChart>
      <c:catAx>
        <c:axId val="1501624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1433520"/>
        <c:crosses val="autoZero"/>
        <c:auto val="1"/>
        <c:lblAlgn val="ctr"/>
        <c:lblOffset val="100"/>
        <c:noMultiLvlLbl val="0"/>
      </c:catAx>
      <c:valAx>
        <c:axId val="1391433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16240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F4E3A2F6-BFC4-4A89-9CEF-5A9E1FE667EE}" type="datetimeFigureOut">
              <a:rPr lang="en-US" smtClean="0"/>
              <a:pPr/>
              <a:t>8/1/2021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D3B71419-0B78-4F99-BEA8-4B70BDFE29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360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FB699B1-6199-4768-AE05-DCD3F6F8192A}" type="datetimeFigureOut">
              <a:rPr lang="en-US" smtClean="0"/>
              <a:pPr/>
              <a:t>8/1/2021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9EFE323-B415-44AA-937A-ED300B1EFF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292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egnaposto immagine diapositiva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7" name="Segnaposto note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en-US">
              <a:latin typeface="Arial" panose="020B0604020202020204" pitchFamily="34" charset="0"/>
            </a:endParaRPr>
          </a:p>
        </p:txBody>
      </p:sp>
      <p:sp>
        <p:nvSpPr>
          <p:cNvPr id="6148" name="Segnaposto numero diapositiva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91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191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191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191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191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19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19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19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191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61141C60-F514-4BCE-BBF3-403D67790D3C}" type="slidenum">
              <a:rPr lang="nb-NO" altLang="en-US" smtClean="0"/>
              <a:pPr/>
              <a:t>1</a:t>
            </a:fld>
            <a:endParaRPr lang="nb-NO" altLang="en-US"/>
          </a:p>
        </p:txBody>
      </p:sp>
    </p:spTree>
    <p:extLst>
      <p:ext uri="{BB962C8B-B14F-4D97-AF65-F5344CB8AC3E}">
        <p14:creationId xmlns:p14="http://schemas.microsoft.com/office/powerpoint/2010/main" val="2544215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EFE323-B415-44AA-937A-ED300B1EFF4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761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C7CC4-65EF-4813-876B-CEDE502A3278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651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8C8D3-9A6D-4715-A573-C86522611F28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276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D091B-86DF-491A-B968-6E0918A59A3C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9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1CC4A-058F-4EB1-BE5B-F4819B5ECBCD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132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D5AB0-3A9B-4B42-974A-A930F76E8EC1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32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3D37-5B5A-4502-94E9-D9534680A22F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370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B08B1-D1A2-4E67-9D95-D769729B6C31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960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B1A7-A8C4-4A82-A812-9907DDB9B405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696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55E09-E2D9-42A7-AE59-155B898587C0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92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ACB95-8B0B-4990-BF6F-73EAA9554D76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890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498D-D0DE-456A-834D-29C9206BCC59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80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8437F-5F28-42AD-812E-0C70B573FB20}" type="datetime1">
              <a:rPr lang="en-US" smtClean="0"/>
              <a:pPr/>
              <a:t>8/1/2021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A02B7-D15B-470B-B76A-8AE430806D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613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ctrTitle"/>
          </p:nvPr>
        </p:nvSpPr>
        <p:spPr>
          <a:xfrm>
            <a:off x="1219200" y="1066800"/>
            <a:ext cx="7239000" cy="3276600"/>
          </a:xfrm>
        </p:spPr>
        <p:txBody>
          <a:bodyPr>
            <a:noAutofit/>
          </a:bodyPr>
          <a:lstStyle/>
          <a:p>
            <a:r>
              <a:rPr lang="en-GB" altLang="en-US" sz="3200" b="1" dirty="0">
                <a:latin typeface="Garamond" panose="02020404030301010803" pitchFamily="18" charset="0"/>
              </a:rPr>
              <a:t>Challenges and Opportunities for Research on Optical Distinctiveness:</a:t>
            </a:r>
            <a:br>
              <a:rPr lang="en-GB" altLang="en-US" sz="3200" b="1" dirty="0">
                <a:latin typeface="Garamond" panose="02020404030301010803" pitchFamily="18" charset="0"/>
              </a:rPr>
            </a:br>
            <a:r>
              <a:rPr lang="en-GB" altLang="en-US" sz="3200" b="1" dirty="0">
                <a:latin typeface="Garamond" panose="02020404030301010803" pitchFamily="18" charset="0"/>
              </a:rPr>
              <a:t>Evidence from the Italian Opera Industry</a:t>
            </a:r>
            <a:endParaRPr lang="en-US" altLang="en-US" sz="2800" dirty="0">
              <a:latin typeface="Garamond" panose="02020404030301010803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800" y="4343400"/>
            <a:ext cx="6729413" cy="17526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nb-NO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aramond" panose="02020404030301010803" pitchFamily="18" charset="0"/>
              </a:rPr>
              <a:t>Gino Cattani</a:t>
            </a:r>
          </a:p>
          <a:p>
            <a:pPr>
              <a:defRPr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aramond" panose="02020404030301010803" pitchFamily="18" charset="0"/>
              </a:rPr>
              <a:t>Stern (NYU)</a:t>
            </a:r>
          </a:p>
          <a:p>
            <a:pPr>
              <a:defRPr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aramond" panose="02020404030301010803" pitchFamily="18" charset="0"/>
              </a:rPr>
              <a:t>AOM August 1</a:t>
            </a:r>
            <a:r>
              <a:rPr lang="en-US" sz="2400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Garamond" panose="02020404030301010803" pitchFamily="18" charset="0"/>
              </a:rPr>
              <a:t>st</a:t>
            </a:r>
            <a:r>
              <a:rPr lang="nb-NO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aramond" panose="02020404030301010803" pitchFamily="18" charset="0"/>
              </a:rPr>
              <a:t> 2021</a:t>
            </a:r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CE3CBD0D-8BEA-4A45-8390-DA63DAD6902C}" type="slidenum">
              <a:rPr lang="nb-NO" altLang="en-US" smtClean="0">
                <a:solidFill>
                  <a:schemeClr val="bg2"/>
                </a:solidFill>
                <a:latin typeface="Tahoma" panose="020B0604030504040204" pitchFamily="34" charset="0"/>
              </a:rPr>
              <a:pPr/>
              <a:t>1</a:t>
            </a:fld>
            <a:endParaRPr lang="nb-NO" altLang="en-US">
              <a:solidFill>
                <a:schemeClr val="bg2"/>
              </a:solidFill>
              <a:latin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920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Garamond" panose="02020404030301010803" pitchFamily="18" charset="0"/>
              </a:rPr>
              <a:t>Expectations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0200"/>
            <a:ext cx="7696200" cy="4525963"/>
          </a:xfrm>
        </p:spPr>
        <p:txBody>
          <a:bodyPr>
            <a:normAutofit/>
          </a:bodyPr>
          <a:lstStyle/>
          <a:p>
            <a:r>
              <a:rPr lang="en-US" sz="3600" i="1" dirty="0">
                <a:latin typeface="Garamond" panose="02020404030301010803" pitchFamily="18" charset="0"/>
              </a:rPr>
              <a:t>Robust</a:t>
            </a:r>
            <a:r>
              <a:rPr lang="en-US" sz="3600" dirty="0">
                <a:latin typeface="Garamond" panose="02020404030301010803" pitchFamily="18" charset="0"/>
              </a:rPr>
              <a:t> reinterpretation of the tradition should appeal more to audience members</a:t>
            </a:r>
          </a:p>
          <a:p>
            <a:r>
              <a:rPr lang="en-US" sz="3600" i="1" dirty="0">
                <a:latin typeface="Garamond" panose="02020404030301010803" pitchFamily="18" charset="0"/>
              </a:rPr>
              <a:t>Radical</a:t>
            </a:r>
            <a:r>
              <a:rPr lang="en-US" sz="3600" dirty="0">
                <a:latin typeface="Garamond" panose="02020404030301010803" pitchFamily="18" charset="0"/>
              </a:rPr>
              <a:t> reinterpretations of the tradition should appeal less to audience members</a:t>
            </a:r>
          </a:p>
          <a:p>
            <a:pPr marL="457200" lvl="1" indent="0">
              <a:buNone/>
            </a:pPr>
            <a:endParaRPr lang="en-US" sz="3200" dirty="0">
              <a:latin typeface="Garamond" panose="02020404030301010803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936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035" y="228600"/>
            <a:ext cx="7793037" cy="1462087"/>
          </a:xfrm>
        </p:spPr>
        <p:txBody>
          <a:bodyPr/>
          <a:lstStyle/>
          <a:p>
            <a:r>
              <a:rPr lang="en-US" sz="3600" dirty="0">
                <a:latin typeface="Garamond" panose="02020404030301010803" pitchFamily="18" charset="0"/>
              </a:rPr>
              <a:t>Determinants of Ticket Sales </a:t>
            </a:r>
            <a:br>
              <a:rPr lang="en-US" sz="3600" dirty="0">
                <a:latin typeface="Garamond" panose="02020404030301010803" pitchFamily="18" charset="0"/>
              </a:rPr>
            </a:br>
            <a:r>
              <a:rPr lang="en-US" sz="3200" dirty="0">
                <a:latin typeface="Garamond" panose="02020404030301010803" pitchFamily="18" charset="0"/>
              </a:rPr>
              <a:t>(Mixed Effect Linear Regression)</a:t>
            </a:r>
            <a:endParaRPr lang="en-US" sz="4000" dirty="0">
              <a:latin typeface="Garamond" panose="02020404030301010803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9F35EE-BE92-464A-B7EE-AE1942F78A47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729394"/>
              </p:ext>
            </p:extLst>
          </p:nvPr>
        </p:nvGraphicFramePr>
        <p:xfrm>
          <a:off x="914400" y="1949608"/>
          <a:ext cx="7543802" cy="39389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8950394"/>
                    </a:ext>
                  </a:extLst>
                </a:gridCol>
                <a:gridCol w="903373">
                  <a:extLst>
                    <a:ext uri="{9D8B030D-6E8A-4147-A177-3AD203B41FA5}">
                      <a16:colId xmlns:a16="http://schemas.microsoft.com/office/drawing/2014/main" val="2665932275"/>
                    </a:ext>
                  </a:extLst>
                </a:gridCol>
                <a:gridCol w="1009148">
                  <a:extLst>
                    <a:ext uri="{9D8B030D-6E8A-4147-A177-3AD203B41FA5}">
                      <a16:colId xmlns:a16="http://schemas.microsoft.com/office/drawing/2014/main" val="1853383321"/>
                    </a:ext>
                  </a:extLst>
                </a:gridCol>
                <a:gridCol w="926433">
                  <a:extLst>
                    <a:ext uri="{9D8B030D-6E8A-4147-A177-3AD203B41FA5}">
                      <a16:colId xmlns:a16="http://schemas.microsoft.com/office/drawing/2014/main" val="2330757561"/>
                    </a:ext>
                  </a:extLst>
                </a:gridCol>
                <a:gridCol w="1141496">
                  <a:extLst>
                    <a:ext uri="{9D8B030D-6E8A-4147-A177-3AD203B41FA5}">
                      <a16:colId xmlns:a16="http://schemas.microsoft.com/office/drawing/2014/main" val="3659750266"/>
                    </a:ext>
                  </a:extLst>
                </a:gridCol>
                <a:gridCol w="1124952">
                  <a:extLst>
                    <a:ext uri="{9D8B030D-6E8A-4147-A177-3AD203B41FA5}">
                      <a16:colId xmlns:a16="http://schemas.microsoft.com/office/drawing/2014/main" val="572849073"/>
                    </a:ext>
                  </a:extLst>
                </a:gridCol>
              </a:tblGrid>
              <a:tr h="3282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Dependent Variable: Ticket Sales (log)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6871345"/>
                  </a:ext>
                </a:extLst>
              </a:tr>
              <a:tr h="3282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2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3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4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5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4876551"/>
                  </a:ext>
                </a:extLst>
              </a:tr>
              <a:tr h="3282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Robust reinterpretation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0.055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0.074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0.087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95617"/>
                  </a:ext>
                </a:extLst>
              </a:tr>
              <a:tr h="3282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(0.004)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(0.001)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1297813"/>
                  </a:ext>
                </a:extLst>
              </a:tr>
              <a:tr h="3282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Radical reintepretation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0.143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0.169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0.131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8553075"/>
                  </a:ext>
                </a:extLst>
              </a:tr>
              <a:tr h="3282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(0.008)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(0.003)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(0.001)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2244866"/>
                  </a:ext>
                </a:extLst>
              </a:tr>
              <a:tr h="3282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Controls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635859"/>
                  </a:ext>
                </a:extLst>
              </a:tr>
              <a:tr h="3282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Time Dummies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2066549"/>
                  </a:ext>
                </a:extLst>
              </a:tr>
              <a:tr h="3282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_cons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7.869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7.877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7.867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7.436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7.422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4278326"/>
                  </a:ext>
                </a:extLst>
              </a:tr>
              <a:tr h="3282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3504172"/>
                  </a:ext>
                </a:extLst>
              </a:tr>
              <a:tr h="65649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Log PseudoLikelihood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-2079.5696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-2076.3992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-2071.52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-1810.4328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-1799.2782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393" marR="24393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7102991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647701" y="6147481"/>
            <a:ext cx="8077200" cy="553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 values in parenthesis. </a:t>
            </a:r>
            <a:r>
              <a:rPr lang="en-US" sz="1400" i="1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Traditional</a:t>
            </a:r>
            <a:r>
              <a:rPr lang="en-US" sz="14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reinterpretations are the comparison category. Number of observations 2,627. Standard Errors are heteroskedastic-consistent (“robust”)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215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Garamond" panose="02020404030301010803" pitchFamily="18" charset="0"/>
              </a:rPr>
              <a:t>Season- </a:t>
            </a:r>
            <a:r>
              <a:rPr lang="en-US" sz="4000" i="1" dirty="0">
                <a:latin typeface="Garamond" panose="02020404030301010803" pitchFamily="18" charset="0"/>
              </a:rPr>
              <a:t>vs. </a:t>
            </a:r>
            <a:r>
              <a:rPr lang="en-US" sz="4000" dirty="0">
                <a:latin typeface="Garamond" panose="02020404030301010803" pitchFamily="18" charset="0"/>
              </a:rPr>
              <a:t>Single-Ticket Holders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4648200"/>
          </a:xfrm>
        </p:spPr>
        <p:txBody>
          <a:bodyPr>
            <a:normAutofit lnSpcReduction="10000"/>
          </a:bodyPr>
          <a:lstStyle/>
          <a:p>
            <a:r>
              <a:rPr lang="en-GB" sz="3000" dirty="0">
                <a:latin typeface="Garamond" panose="02020404030301010803" pitchFamily="18" charset="0"/>
              </a:rPr>
              <a:t>Opera goers vary in their degree of operatic connoisseurship, which affects their response to different manipulations of the operatic tradition</a:t>
            </a:r>
          </a:p>
          <a:p>
            <a:r>
              <a:rPr lang="en-US" sz="3000" dirty="0">
                <a:latin typeface="Garamond" panose="02020404030301010803" pitchFamily="18" charset="0"/>
              </a:rPr>
              <a:t>This variability maps onto two distinct segments</a:t>
            </a:r>
          </a:p>
          <a:p>
            <a:pPr lvl="1"/>
            <a:r>
              <a:rPr lang="en-US" b="1" dirty="0">
                <a:latin typeface="Garamond" panose="02020404030301010803" pitchFamily="18" charset="0"/>
              </a:rPr>
              <a:t>Season-ticket holders </a:t>
            </a:r>
            <a:r>
              <a:rPr lang="en-US" dirty="0">
                <a:latin typeface="Garamond" panose="02020404030301010803" pitchFamily="18" charset="0"/>
              </a:rPr>
              <a:t>– who are customers with a greater and longer-term commitment to the operatic world and a higher level of expertise</a:t>
            </a:r>
          </a:p>
          <a:p>
            <a:pPr lvl="1"/>
            <a:r>
              <a:rPr lang="en-US" b="1" dirty="0">
                <a:latin typeface="Garamond" panose="02020404030301010803" pitchFamily="18" charset="0"/>
              </a:rPr>
              <a:t>Single-ticket holders </a:t>
            </a:r>
            <a:r>
              <a:rPr lang="en-US" dirty="0">
                <a:latin typeface="Garamond" panose="02020404030301010803" pitchFamily="18" charset="0"/>
              </a:rPr>
              <a:t>– who are usually one-time customers with no or limited expertise and a lower commitment to the operatic experience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020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Garamond" panose="02020404030301010803" pitchFamily="18" charset="0"/>
              </a:rPr>
              <a:t>Determinants of </a:t>
            </a:r>
            <a:r>
              <a:rPr lang="en-US" sz="3600" i="1" dirty="0">
                <a:latin typeface="Garamond" panose="02020404030301010803" pitchFamily="18" charset="0"/>
              </a:rPr>
              <a:t>Seasonal</a:t>
            </a:r>
            <a:r>
              <a:rPr lang="en-US" sz="3600" dirty="0">
                <a:latin typeface="Garamond" panose="02020404030301010803" pitchFamily="18" charset="0"/>
              </a:rPr>
              <a:t> Ticket Sales </a:t>
            </a:r>
            <a:br>
              <a:rPr lang="en-US" sz="3600" dirty="0">
                <a:latin typeface="Garamond" panose="02020404030301010803" pitchFamily="18" charset="0"/>
              </a:rPr>
            </a:br>
            <a:r>
              <a:rPr lang="en-US" sz="3200" dirty="0">
                <a:latin typeface="Garamond" panose="02020404030301010803" pitchFamily="18" charset="0"/>
              </a:rPr>
              <a:t>(Mixed Effect Linear Regression)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9F35EE-BE92-464A-B7EE-AE1942F78A47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7529056"/>
              </p:ext>
            </p:extLst>
          </p:nvPr>
        </p:nvGraphicFramePr>
        <p:xfrm>
          <a:off x="838202" y="1676403"/>
          <a:ext cx="7581899" cy="40385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91211">
                  <a:extLst>
                    <a:ext uri="{9D8B030D-6E8A-4147-A177-3AD203B41FA5}">
                      <a16:colId xmlns:a16="http://schemas.microsoft.com/office/drawing/2014/main" val="4037497901"/>
                    </a:ext>
                  </a:extLst>
                </a:gridCol>
                <a:gridCol w="919829">
                  <a:extLst>
                    <a:ext uri="{9D8B030D-6E8A-4147-A177-3AD203B41FA5}">
                      <a16:colId xmlns:a16="http://schemas.microsoft.com/office/drawing/2014/main" val="1475751979"/>
                    </a:ext>
                  </a:extLst>
                </a:gridCol>
                <a:gridCol w="1051950">
                  <a:extLst>
                    <a:ext uri="{9D8B030D-6E8A-4147-A177-3AD203B41FA5}">
                      <a16:colId xmlns:a16="http://schemas.microsoft.com/office/drawing/2014/main" val="1710347567"/>
                    </a:ext>
                  </a:extLst>
                </a:gridCol>
                <a:gridCol w="921502">
                  <a:extLst>
                    <a:ext uri="{9D8B030D-6E8A-4147-A177-3AD203B41FA5}">
                      <a16:colId xmlns:a16="http://schemas.microsoft.com/office/drawing/2014/main" val="20573174"/>
                    </a:ext>
                  </a:extLst>
                </a:gridCol>
                <a:gridCol w="1070346">
                  <a:extLst>
                    <a:ext uri="{9D8B030D-6E8A-4147-A177-3AD203B41FA5}">
                      <a16:colId xmlns:a16="http://schemas.microsoft.com/office/drawing/2014/main" val="425308120"/>
                    </a:ext>
                  </a:extLst>
                </a:gridCol>
                <a:gridCol w="1327061">
                  <a:extLst>
                    <a:ext uri="{9D8B030D-6E8A-4147-A177-3AD203B41FA5}">
                      <a16:colId xmlns:a16="http://schemas.microsoft.com/office/drawing/2014/main" val="969508985"/>
                    </a:ext>
                  </a:extLst>
                </a:gridCol>
              </a:tblGrid>
              <a:tr h="40223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Dependent Variable: Seasonal Ticket Sales (log)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45589"/>
                  </a:ext>
                </a:extLst>
              </a:tr>
              <a:tr h="3055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6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7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8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9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10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0395038"/>
                  </a:ext>
                </a:extLst>
              </a:tr>
              <a:tr h="35790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Robust reinterpretation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0.181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0.180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0.195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2781167"/>
                  </a:ext>
                </a:extLst>
              </a:tr>
              <a:tr h="3055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3663016"/>
                  </a:ext>
                </a:extLst>
              </a:tr>
              <a:tr h="305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Radical reintepretation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-0.078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-0.011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-0.031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403663"/>
                  </a:ext>
                </a:extLst>
              </a:tr>
              <a:tr h="3055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(0.093)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(0.830)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(0.574)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3393470"/>
                  </a:ext>
                </a:extLst>
              </a:tr>
              <a:tr h="305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Controls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2466454"/>
                  </a:ext>
                </a:extLst>
              </a:tr>
              <a:tr h="305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Time Dummies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9428415"/>
                  </a:ext>
                </a:extLst>
              </a:tr>
              <a:tr h="3055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_cons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6.929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6.960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6.930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6.514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6.475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368272"/>
                  </a:ext>
                </a:extLst>
              </a:tr>
              <a:tr h="3055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8705896"/>
                  </a:ext>
                </a:extLst>
              </a:tr>
              <a:tr h="52896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Log PseudoLikelihood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-2436.606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-2454.4882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-2436.585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-2368.4551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-2344.6513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010694"/>
                  </a:ext>
                </a:extLst>
              </a:tr>
              <a:tr h="305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4036130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609600" y="5987150"/>
            <a:ext cx="8077200" cy="553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 values in parenthesis. </a:t>
            </a:r>
            <a:r>
              <a:rPr lang="en-US" sz="1400" i="1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Traditional</a:t>
            </a:r>
            <a:r>
              <a:rPr lang="en-US" sz="14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reinterpretations are the comparison category. Number of </a:t>
            </a:r>
            <a:r>
              <a:rPr lang="en-US" sz="1400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observations 2,459. Standard </a:t>
            </a:r>
            <a:r>
              <a:rPr lang="en-US" sz="14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Errors are heteroskedastic-consistent (“robust”)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0880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Garamond" panose="02020404030301010803" pitchFamily="18" charset="0"/>
              </a:rPr>
              <a:t>Determinants of </a:t>
            </a:r>
            <a:r>
              <a:rPr lang="en-US" sz="3600" i="1" dirty="0">
                <a:latin typeface="Garamond" panose="02020404030301010803" pitchFamily="18" charset="0"/>
              </a:rPr>
              <a:t>Single</a:t>
            </a:r>
            <a:r>
              <a:rPr lang="en-US" sz="3600" dirty="0">
                <a:latin typeface="Garamond" panose="02020404030301010803" pitchFamily="18" charset="0"/>
              </a:rPr>
              <a:t> Ticket Sales </a:t>
            </a:r>
            <a:br>
              <a:rPr lang="en-US" sz="3600" dirty="0">
                <a:latin typeface="Garamond" panose="02020404030301010803" pitchFamily="18" charset="0"/>
              </a:rPr>
            </a:br>
            <a:r>
              <a:rPr lang="en-US" sz="3200" dirty="0">
                <a:latin typeface="Garamond" panose="02020404030301010803" pitchFamily="18" charset="0"/>
              </a:rPr>
              <a:t>(Mixed Effect Linear Regression)</a:t>
            </a:r>
            <a:endParaRPr lang="en-US" sz="36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2393890"/>
              </p:ext>
            </p:extLst>
          </p:nvPr>
        </p:nvGraphicFramePr>
        <p:xfrm>
          <a:off x="838200" y="1752602"/>
          <a:ext cx="7543800" cy="37830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63057">
                  <a:extLst>
                    <a:ext uri="{9D8B030D-6E8A-4147-A177-3AD203B41FA5}">
                      <a16:colId xmlns:a16="http://schemas.microsoft.com/office/drawing/2014/main" val="980868130"/>
                    </a:ext>
                  </a:extLst>
                </a:gridCol>
                <a:gridCol w="1031688">
                  <a:extLst>
                    <a:ext uri="{9D8B030D-6E8A-4147-A177-3AD203B41FA5}">
                      <a16:colId xmlns:a16="http://schemas.microsoft.com/office/drawing/2014/main" val="893387172"/>
                    </a:ext>
                  </a:extLst>
                </a:gridCol>
                <a:gridCol w="1081608">
                  <a:extLst>
                    <a:ext uri="{9D8B030D-6E8A-4147-A177-3AD203B41FA5}">
                      <a16:colId xmlns:a16="http://schemas.microsoft.com/office/drawing/2014/main" val="3560701205"/>
                    </a:ext>
                  </a:extLst>
                </a:gridCol>
                <a:gridCol w="965127">
                  <a:extLst>
                    <a:ext uri="{9D8B030D-6E8A-4147-A177-3AD203B41FA5}">
                      <a16:colId xmlns:a16="http://schemas.microsoft.com/office/drawing/2014/main" val="3064110446"/>
                    </a:ext>
                  </a:extLst>
                </a:gridCol>
                <a:gridCol w="1015047">
                  <a:extLst>
                    <a:ext uri="{9D8B030D-6E8A-4147-A177-3AD203B41FA5}">
                      <a16:colId xmlns:a16="http://schemas.microsoft.com/office/drawing/2014/main" val="4051634978"/>
                    </a:ext>
                  </a:extLst>
                </a:gridCol>
                <a:gridCol w="1187273">
                  <a:extLst>
                    <a:ext uri="{9D8B030D-6E8A-4147-A177-3AD203B41FA5}">
                      <a16:colId xmlns:a16="http://schemas.microsoft.com/office/drawing/2014/main" val="1134038686"/>
                    </a:ext>
                  </a:extLst>
                </a:gridCol>
              </a:tblGrid>
              <a:tr h="41264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 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Dependent Variable: Single Ticket Sales (log)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385020"/>
                  </a:ext>
                </a:extLst>
              </a:tr>
              <a:tr h="2978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11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12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13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14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Model 15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5009015"/>
                  </a:ext>
                </a:extLst>
              </a:tr>
              <a:tr h="33704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Robust reinterpretation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-0.080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-0.057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-0.042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669929"/>
                  </a:ext>
                </a:extLst>
              </a:tr>
              <a:tr h="2978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(0.007)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(0.071)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(0.090)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7142537"/>
                  </a:ext>
                </a:extLst>
              </a:tr>
              <a:tr h="33704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Radical reintepretation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0.230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0.209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0.162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3155295"/>
                  </a:ext>
                </a:extLst>
              </a:tr>
              <a:tr h="2978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(0.001)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(0.002)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Garamond" panose="02020404030301010803" pitchFamily="18" charset="0"/>
                        </a:rPr>
                        <a:t>(0.001)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8552875"/>
                  </a:ext>
                </a:extLst>
              </a:tr>
              <a:tr h="33704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Controls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no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9434578"/>
                  </a:ext>
                </a:extLst>
              </a:tr>
              <a:tr h="29210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Time Dummies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Included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4515151"/>
                  </a:ext>
                </a:extLst>
              </a:tr>
              <a:tr h="33704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_cons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7.250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7.239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7.247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6.813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6.823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2998365"/>
                  </a:ext>
                </a:extLst>
              </a:tr>
              <a:tr h="2978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(0.000)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876128"/>
                  </a:ext>
                </a:extLst>
              </a:tr>
              <a:tr h="5388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Log PseudoLikelihood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-2701.5112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-2695.6664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-2693.9057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-2466.0235</a:t>
                      </a:r>
                      <a:endParaRPr lang="en-US" sz="160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t-IT" sz="1600" dirty="0">
                          <a:solidFill>
                            <a:schemeClr val="tx1"/>
                          </a:solidFill>
                          <a:effectLst/>
                          <a:latin typeface="Garamond" panose="02020404030301010803" pitchFamily="18" charset="0"/>
                        </a:rPr>
                        <a:t>-2458.4711</a:t>
                      </a: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8947977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9F35EE-BE92-464A-B7EE-AE1942F78A47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6" name="Rectangle 5"/>
          <p:cNvSpPr/>
          <p:nvPr/>
        </p:nvSpPr>
        <p:spPr>
          <a:xfrm>
            <a:off x="647700" y="5933666"/>
            <a:ext cx="8077200" cy="553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 values in parenthesis. </a:t>
            </a:r>
            <a:r>
              <a:rPr lang="en-US" sz="1400" i="1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Traditional</a:t>
            </a:r>
            <a:r>
              <a:rPr lang="en-US" sz="14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reinterpretations are the comparison category. Number of </a:t>
            </a:r>
            <a:r>
              <a:rPr lang="en-US" sz="1400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observations 2,623. Standard </a:t>
            </a:r>
            <a:r>
              <a:rPr lang="en-US" sz="14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Errors are heteroskedastic-consistent (“robust”)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559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Garamond" panose="02020404030301010803" pitchFamily="18" charset="0"/>
              </a:rPr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17638"/>
            <a:ext cx="7924800" cy="493871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Garamond" panose="02020404030301010803" pitchFamily="18" charset="0"/>
              </a:rPr>
              <a:t>Audiences differ in their disposition towards novelty and conformity</a:t>
            </a:r>
          </a:p>
          <a:p>
            <a:pPr lvl="1"/>
            <a:r>
              <a:rPr lang="en-US" sz="2200" dirty="0" err="1">
                <a:latin typeface="Garamond" panose="02020404030301010803" pitchFamily="18" charset="0"/>
              </a:rPr>
              <a:t>Wijnberg</a:t>
            </a:r>
            <a:r>
              <a:rPr lang="en-US" sz="2200" dirty="0">
                <a:latin typeface="Garamond" panose="02020404030301010803" pitchFamily="18" charset="0"/>
              </a:rPr>
              <a:t> 1995; </a:t>
            </a:r>
            <a:r>
              <a:rPr lang="en-US" sz="2200" dirty="0" err="1">
                <a:latin typeface="Garamond" panose="02020404030301010803" pitchFamily="18" charset="0"/>
              </a:rPr>
              <a:t>Pontikes</a:t>
            </a:r>
            <a:r>
              <a:rPr lang="en-US" sz="2200" dirty="0">
                <a:latin typeface="Garamond" panose="02020404030301010803" pitchFamily="18" charset="0"/>
              </a:rPr>
              <a:t> 2012; </a:t>
            </a:r>
            <a:r>
              <a:rPr lang="en-US" sz="2200" dirty="0" err="1">
                <a:latin typeface="Garamond" panose="02020404030301010803" pitchFamily="18" charset="0"/>
              </a:rPr>
              <a:t>Paolella</a:t>
            </a:r>
            <a:r>
              <a:rPr lang="en-US" sz="2200" dirty="0">
                <a:latin typeface="Garamond" panose="02020404030301010803" pitchFamily="18" charset="0"/>
              </a:rPr>
              <a:t> and Durand 2013; </a:t>
            </a:r>
            <a:r>
              <a:rPr lang="en-US" sz="2200" dirty="0" err="1">
                <a:latin typeface="Garamond" panose="02020404030301010803" pitchFamily="18" charset="0"/>
              </a:rPr>
              <a:t>Cattani</a:t>
            </a:r>
            <a:r>
              <a:rPr lang="en-US" sz="2200" dirty="0">
                <a:latin typeface="Garamond" panose="02020404030301010803" pitchFamily="18" charset="0"/>
              </a:rPr>
              <a:t> et al. 2014, 2017; </a:t>
            </a:r>
            <a:r>
              <a:rPr lang="en-US" sz="2200" dirty="0" err="1">
                <a:latin typeface="Garamond" panose="02020404030301010803" pitchFamily="18" charset="0"/>
              </a:rPr>
              <a:t>Ertug</a:t>
            </a:r>
            <a:r>
              <a:rPr lang="en-US" sz="2200" dirty="0">
                <a:latin typeface="Garamond" panose="02020404030301010803" pitchFamily="18" charset="0"/>
              </a:rPr>
              <a:t> 2016; Goldberg et al. 2016</a:t>
            </a:r>
          </a:p>
          <a:p>
            <a:r>
              <a:rPr lang="en-US" dirty="0">
                <a:latin typeface="Garamond" panose="02020404030301010803" pitchFamily="18" charset="0"/>
              </a:rPr>
              <a:t>The level of heterogeneity in evaluative schemas can vary significantly across 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Different audiences</a:t>
            </a:r>
          </a:p>
          <a:p>
            <a:pPr lvl="2"/>
            <a:r>
              <a:rPr lang="en-US" dirty="0">
                <a:latin typeface="Garamond" panose="02020404030301010803" pitchFamily="18" charset="0"/>
              </a:rPr>
              <a:t>E.g., critics and customers (Kim and Jensen 2011), critics and peers (Cattani et al. 2014)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Different segments of the same audience</a:t>
            </a:r>
          </a:p>
          <a:p>
            <a:pPr lvl="2"/>
            <a:r>
              <a:rPr lang="en-US" dirty="0">
                <a:latin typeface="Garamond" panose="02020404030301010803" pitchFamily="18" charset="0"/>
              </a:rPr>
              <a:t>Any given audience is “never fully homogenous but usually consists of groups or segments that can embrace rather different standards and norms by which novelty is evaluated” (</a:t>
            </a:r>
            <a:r>
              <a:rPr lang="en-US" dirty="0" err="1">
                <a:latin typeface="Garamond" panose="02020404030301010803" pitchFamily="18" charset="0"/>
              </a:rPr>
              <a:t>Cattani</a:t>
            </a:r>
            <a:r>
              <a:rPr lang="en-US" dirty="0">
                <a:latin typeface="Garamond" panose="02020404030301010803" pitchFamily="18" charset="0"/>
              </a:rPr>
              <a:t> et al. 2020: 21)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5670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latin typeface="Garamond" panose="02020404030301010803" pitchFamily="18" charset="0"/>
              </a:rPr>
              <a:t>Discussion … (</a:t>
            </a:r>
            <a:r>
              <a:rPr lang="en-US" sz="4000" dirty="0">
                <a:latin typeface="Garamond" panose="02020404030301010803" pitchFamily="18" charset="0"/>
              </a:rPr>
              <a:t>cont’d)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7848600" cy="5060950"/>
          </a:xfrm>
        </p:spPr>
        <p:txBody>
          <a:bodyPr>
            <a:normAutofit fontScale="92500" lnSpcReduction="20000"/>
          </a:bodyPr>
          <a:lstStyle/>
          <a:p>
            <a:r>
              <a:rPr lang="en-US" sz="3300" dirty="0">
                <a:latin typeface="Garamond" panose="02020404030301010803" pitchFamily="18" charset="0"/>
              </a:rPr>
              <a:t>Research on </a:t>
            </a:r>
            <a:r>
              <a:rPr lang="en-US" sz="3300" i="1" dirty="0">
                <a:latin typeface="Garamond" panose="02020404030301010803" pitchFamily="18" charset="0"/>
              </a:rPr>
              <a:t>optimal distinctiveness </a:t>
            </a:r>
            <a:r>
              <a:rPr lang="en-US" sz="3300" dirty="0">
                <a:latin typeface="Garamond" panose="02020404030301010803" pitchFamily="18" charset="0"/>
              </a:rPr>
              <a:t>argues that firms seek to resolve the tension between conformity and differentiation by adopting a moderate level of novelty for their products</a:t>
            </a:r>
          </a:p>
          <a:p>
            <a:pPr lvl="1"/>
            <a:r>
              <a:rPr lang="en-US" sz="2600" dirty="0">
                <a:latin typeface="Garamond" panose="02020404030301010803" pitchFamily="18" charset="0"/>
              </a:rPr>
              <a:t>E.g., </a:t>
            </a:r>
            <a:r>
              <a:rPr lang="en-US" sz="2600" dirty="0" err="1">
                <a:latin typeface="Garamond" panose="02020404030301010803" pitchFamily="18" charset="0"/>
              </a:rPr>
              <a:t>Deephouse</a:t>
            </a:r>
            <a:r>
              <a:rPr lang="en-US" sz="2600" dirty="0">
                <a:latin typeface="Garamond" panose="02020404030301010803" pitchFamily="18" charset="0"/>
              </a:rPr>
              <a:t> 1999; Lounsbury and Glynn 2001; Brewer 1991; Durand et al. 2007; Zhao et al. 2013; Zhao et al. 2017</a:t>
            </a:r>
          </a:p>
          <a:p>
            <a:r>
              <a:rPr lang="en-US" sz="3300" dirty="0">
                <a:latin typeface="Garamond" panose="02020404030301010803" pitchFamily="18" charset="0"/>
              </a:rPr>
              <a:t>However, a moderate level of novelty is not always an effective strategy and firms should</a:t>
            </a:r>
          </a:p>
          <a:p>
            <a:pPr lvl="1"/>
            <a:r>
              <a:rPr lang="en-US" sz="3100" dirty="0">
                <a:latin typeface="Garamond" panose="02020404030301010803" pitchFamily="18" charset="0"/>
              </a:rPr>
              <a:t>Recognize the existence of different segments even within the same audience type</a:t>
            </a:r>
          </a:p>
          <a:p>
            <a:pPr lvl="1"/>
            <a:r>
              <a:rPr lang="en-US" sz="3100" dirty="0">
                <a:latin typeface="Garamond" panose="02020404030301010803" pitchFamily="18" charset="0"/>
              </a:rPr>
              <a:t>Deploy strategies that vary in their degree of novelty based on the target audience(s)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176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US" sz="4000" dirty="0">
              <a:latin typeface="Garamond" panose="02020404030301010803" pitchFamily="18" charset="0"/>
            </a:endParaRPr>
          </a:p>
          <a:p>
            <a:pPr marL="0" indent="0" algn="ctr">
              <a:buNone/>
            </a:pPr>
            <a:r>
              <a:rPr lang="en-US" sz="4800" dirty="0">
                <a:latin typeface="Garamond" panose="02020404030301010803" pitchFamily="18" charset="0"/>
              </a:rPr>
              <a:t>Thanks!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269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Garamond" panose="02020404030301010803" pitchFamily="18" charset="0"/>
              </a:rPr>
              <a:t>The Opera Industry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00200"/>
            <a:ext cx="7924800" cy="475615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Garamond" panose="02020404030301010803" pitchFamily="18" charset="0"/>
              </a:rPr>
              <a:t>The operatic world is the epitome of a context that shows </a:t>
            </a:r>
            <a:r>
              <a:rPr lang="en-US" i="1" dirty="0">
                <a:latin typeface="Garamond" panose="02020404030301010803" pitchFamily="18" charset="0"/>
              </a:rPr>
              <a:t>custodial responsibility </a:t>
            </a:r>
            <a:r>
              <a:rPr lang="en-US" dirty="0">
                <a:latin typeface="Garamond" panose="02020404030301010803" pitchFamily="18" charset="0"/>
              </a:rPr>
              <a:t>to the past and the future</a:t>
            </a:r>
            <a:r>
              <a:rPr lang="en-GB" dirty="0">
                <a:latin typeface="Garamond" panose="02020404030301010803" pitchFamily="18" charset="0"/>
              </a:rPr>
              <a:t> (</a:t>
            </a:r>
            <a:r>
              <a:rPr lang="en-GB" dirty="0" err="1">
                <a:latin typeface="Garamond" panose="02020404030301010803" pitchFamily="18" charset="0"/>
              </a:rPr>
              <a:t>Soares</a:t>
            </a:r>
            <a:r>
              <a:rPr lang="en-GB" dirty="0">
                <a:latin typeface="Garamond" panose="02020404030301010803" pitchFamily="18" charset="0"/>
              </a:rPr>
              <a:t> 1997)</a:t>
            </a:r>
          </a:p>
          <a:p>
            <a:r>
              <a:rPr lang="en-US" dirty="0">
                <a:latin typeface="Garamond" panose="02020404030301010803" pitchFamily="18" charset="0"/>
              </a:rPr>
              <a:t>Italian opera houses have been especially wary of preserving this revered art form by populating their programs with </a:t>
            </a:r>
            <a:r>
              <a:rPr lang="en-US" u="sng" dirty="0">
                <a:latin typeface="Garamond" panose="02020404030301010803" pitchFamily="18" charset="0"/>
              </a:rPr>
              <a:t>traditional pre-20</a:t>
            </a:r>
            <a:r>
              <a:rPr lang="en-US" u="sng" baseline="30000" dirty="0">
                <a:latin typeface="Garamond" panose="02020404030301010803" pitchFamily="18" charset="0"/>
              </a:rPr>
              <a:t>th</a:t>
            </a:r>
            <a:r>
              <a:rPr lang="en-US" u="sng" dirty="0">
                <a:latin typeface="Garamond" panose="02020404030301010803" pitchFamily="18" charset="0"/>
              </a:rPr>
              <a:t> century operas 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E.g., Giuseppe Verdi’s </a:t>
            </a:r>
            <a:r>
              <a:rPr lang="en-US" i="1" dirty="0">
                <a:latin typeface="Garamond" panose="02020404030301010803" pitchFamily="18" charset="0"/>
              </a:rPr>
              <a:t>La </a:t>
            </a:r>
            <a:r>
              <a:rPr lang="en-US" i="1" dirty="0" err="1">
                <a:latin typeface="Garamond" panose="02020404030301010803" pitchFamily="18" charset="0"/>
              </a:rPr>
              <a:t>Traviata</a:t>
            </a:r>
            <a:r>
              <a:rPr lang="en-US" dirty="0">
                <a:latin typeface="Garamond" panose="02020404030301010803" pitchFamily="18" charset="0"/>
              </a:rPr>
              <a:t> or Giacomo Puccini’s </a:t>
            </a:r>
            <a:r>
              <a:rPr lang="en-US" i="1" dirty="0">
                <a:latin typeface="Garamond" panose="02020404030301010803" pitchFamily="18" charset="0"/>
              </a:rPr>
              <a:t>La Tosca</a:t>
            </a:r>
            <a:r>
              <a:rPr lang="en-US" dirty="0">
                <a:latin typeface="Garamond" panose="02020404030301010803" pitchFamily="18" charset="0"/>
              </a:rPr>
              <a:t>, which have come to define operas for many audiences (Gossett 2008)</a:t>
            </a:r>
          </a:p>
          <a:p>
            <a:r>
              <a:rPr lang="en-US" dirty="0">
                <a:latin typeface="Garamond" panose="02020404030301010803" pitchFamily="18" charset="0"/>
              </a:rPr>
              <a:t>However, opera houses strongly aspire to innovation and artistic originality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53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Garamond" panose="02020404030301010803" pitchFamily="18" charset="0"/>
              </a:rPr>
              <a:t>Renewing by </a:t>
            </a:r>
            <a:r>
              <a:rPr lang="en-US" sz="4000" i="1" dirty="0">
                <a:latin typeface="Garamond" panose="02020404030301010803" pitchFamily="18" charset="0"/>
              </a:rPr>
              <a:t>Reinterpreting</a:t>
            </a:r>
            <a:r>
              <a:rPr lang="en-US" sz="4000" dirty="0">
                <a:latin typeface="Garamond" panose="02020404030301010803" pitchFamily="18" charset="0"/>
              </a:rPr>
              <a:t> Tradition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56994"/>
            <a:ext cx="7467600" cy="4525963"/>
          </a:xfrm>
        </p:spPr>
        <p:txBody>
          <a:bodyPr>
            <a:norm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One of the main approaches through which opera houses seek to pursue artistic renewal is by </a:t>
            </a:r>
            <a:r>
              <a:rPr lang="en-US" i="1" dirty="0">
                <a:latin typeface="Garamond" panose="02020404030301010803" pitchFamily="18" charset="0"/>
              </a:rPr>
              <a:t>reinterpreting</a:t>
            </a:r>
            <a:r>
              <a:rPr lang="en-US" dirty="0">
                <a:latin typeface="Garamond" panose="02020404030301010803" pitchFamily="18" charset="0"/>
              </a:rPr>
              <a:t> traditional works in novel ways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This kind of innovation does not usually alter the opera as a musical form; rather, it implies restaging and redesigning traditional material in an effort to actualize its meaning</a:t>
            </a:r>
          </a:p>
          <a:p>
            <a:pPr marL="1200150" lvl="3" indent="-342900"/>
            <a:r>
              <a:rPr lang="en-US" dirty="0" err="1">
                <a:latin typeface="Garamond" panose="02020404030301010803" pitchFamily="18" charset="0"/>
              </a:rPr>
              <a:t>Martorella</a:t>
            </a:r>
            <a:r>
              <a:rPr lang="en-US" dirty="0">
                <a:latin typeface="Garamond" panose="02020404030301010803" pitchFamily="18" charset="0"/>
              </a:rPr>
              <a:t> 1975; Snowman 2009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458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Garamond" panose="02020404030301010803" pitchFamily="18" charset="0"/>
              </a:rPr>
              <a:t>Two Types of Reinterpretations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0200"/>
            <a:ext cx="7543800" cy="4525963"/>
          </a:xfrm>
        </p:spPr>
        <p:txBody>
          <a:bodyPr/>
          <a:lstStyle/>
          <a:p>
            <a:r>
              <a:rPr lang="en-US" i="1" dirty="0">
                <a:latin typeface="Garamond" panose="02020404030301010803" pitchFamily="18" charset="0"/>
              </a:rPr>
              <a:t>Robust</a:t>
            </a:r>
            <a:r>
              <a:rPr lang="en-US" dirty="0">
                <a:latin typeface="Garamond" panose="02020404030301010803" pitchFamily="18" charset="0"/>
              </a:rPr>
              <a:t> reinterpretations change the more </a:t>
            </a:r>
            <a:r>
              <a:rPr lang="en-US" i="1" dirty="0">
                <a:latin typeface="Garamond" panose="02020404030301010803" pitchFamily="18" charset="0"/>
              </a:rPr>
              <a:t>peripheral</a:t>
            </a:r>
            <a:r>
              <a:rPr lang="en-US" dirty="0">
                <a:latin typeface="Garamond" panose="02020404030301010803" pitchFamily="18" charset="0"/>
              </a:rPr>
              <a:t> aspects (visual staging) of an opera, but preserve its </a:t>
            </a:r>
            <a:r>
              <a:rPr lang="en-US" i="1" dirty="0">
                <a:latin typeface="Garamond" panose="02020404030301010803" pitchFamily="18" charset="0"/>
              </a:rPr>
              <a:t>core</a:t>
            </a:r>
            <a:r>
              <a:rPr lang="en-US" dirty="0">
                <a:latin typeface="Garamond" panose="02020404030301010803" pitchFamily="18" charset="0"/>
              </a:rPr>
              <a:t> aspects (music and dramatic content)</a:t>
            </a:r>
          </a:p>
          <a:p>
            <a:r>
              <a:rPr lang="en-US" i="1" dirty="0">
                <a:latin typeface="Garamond" panose="02020404030301010803" pitchFamily="18" charset="0"/>
              </a:rPr>
              <a:t>Radical</a:t>
            </a:r>
            <a:r>
              <a:rPr lang="en-US" dirty="0">
                <a:latin typeface="Garamond" panose="02020404030301010803" pitchFamily="18" charset="0"/>
              </a:rPr>
              <a:t> reinterpretations modify the very essence of traditional operas by manipulating their </a:t>
            </a:r>
            <a:r>
              <a:rPr lang="en-US" i="1" dirty="0">
                <a:latin typeface="Garamond" panose="02020404030301010803" pitchFamily="18" charset="0"/>
              </a:rPr>
              <a:t>core</a:t>
            </a:r>
            <a:r>
              <a:rPr lang="en-US" dirty="0">
                <a:latin typeface="Garamond" panose="02020404030301010803" pitchFamily="18" charset="0"/>
              </a:rPr>
              <a:t> features</a:t>
            </a:r>
          </a:p>
          <a:p>
            <a:pPr marL="0" indent="0">
              <a:buNone/>
            </a:pPr>
            <a:endParaRPr lang="en-US" dirty="0">
              <a:latin typeface="Garamond" panose="02020404030301010803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52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>
                <a:latin typeface="Garamond" panose="02020404030301010803" pitchFamily="18" charset="0"/>
              </a:rPr>
              <a:t>Traditional, Robust and Radical Reinterpretations (%)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5</a:t>
            </a:fld>
            <a:endParaRPr lang="en-US"/>
          </a:p>
        </p:txBody>
      </p:sp>
      <p:graphicFrame>
        <p:nvGraphicFramePr>
          <p:cNvPr id="8" name="Grafico 4">
            <a:extLst>
              <a:ext uri="{FF2B5EF4-FFF2-40B4-BE49-F238E27FC236}">
                <a16:creationId xmlns:a16="http://schemas.microsoft.com/office/drawing/2014/main" id="{51D5F4DC-A9F8-4549-B939-25EA826827C9}"/>
              </a:ext>
            </a:extLst>
          </p:cNvPr>
          <p:cNvGraphicFramePr/>
          <p:nvPr>
            <p:extLst/>
          </p:nvPr>
        </p:nvGraphicFramePr>
        <p:xfrm>
          <a:off x="533400" y="1676400"/>
          <a:ext cx="7924800" cy="4679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52479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15000"/>
              </a:lnSpc>
              <a:tabLst>
                <a:tab pos="3401060" algn="l"/>
              </a:tabLst>
            </a:pPr>
            <a:r>
              <a:rPr lang="it-IT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Madama Butterfly </a:t>
            </a:r>
            <a:br>
              <a:rPr lang="it-IT" sz="4000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3600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(Giacomo Puccini)</a:t>
            </a:r>
            <a:endParaRPr lang="en-US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b="0" dirty="0">
                <a:latin typeface="Garamond" panose="02020404030301010803" pitchFamily="18" charset="0"/>
              </a:rPr>
              <a:t>Original Version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b="0" dirty="0">
                <a:latin typeface="Garamond" panose="02020404030301010803" pitchFamily="18" charset="0"/>
              </a:rPr>
              <a:t>Robust Reinterpretation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295400" y="5987018"/>
            <a:ext cx="26931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Stage director: Eike </a:t>
            </a:r>
            <a:r>
              <a:rPr lang="en-US" dirty="0" err="1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Gramss</a:t>
            </a:r>
            <a:endParaRPr lang="en-US" dirty="0"/>
          </a:p>
        </p:txBody>
      </p:sp>
      <p:pic>
        <p:nvPicPr>
          <p:cNvPr id="13" name="Immagine 3"/>
          <p:cNvPicPr>
            <a:picLocks noGrp="1"/>
          </p:cNvPicPr>
          <p:nvPr>
            <p:ph sz="half" idx="2"/>
          </p:nvPr>
        </p:nvPicPr>
        <p:blipFill rotWithShape="1">
          <a:blip r:embed="rId2"/>
          <a:srcRect l="18562" t="20432" r="13093" b="10791"/>
          <a:stretch/>
        </p:blipFill>
        <p:spPr bwMode="auto">
          <a:xfrm>
            <a:off x="457200" y="2743200"/>
            <a:ext cx="4040188" cy="25929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Immagine 1"/>
          <p:cNvPicPr>
            <a:picLocks noGrp="1"/>
          </p:cNvPicPr>
          <p:nvPr>
            <p:ph sz="quarter" idx="4"/>
          </p:nvPr>
        </p:nvPicPr>
        <p:blipFill rotWithShape="1">
          <a:blip r:embed="rId3"/>
          <a:srcRect l="57468" t="15120" r="2164" b="42775"/>
          <a:stretch/>
        </p:blipFill>
        <p:spPr bwMode="auto">
          <a:xfrm>
            <a:off x="4645025" y="2743200"/>
            <a:ext cx="4041775" cy="25929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4840327" y="5987018"/>
            <a:ext cx="3425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Stage director: </a:t>
            </a:r>
            <a:r>
              <a:rPr lang="en-US" dirty="0" err="1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Damiano</a:t>
            </a:r>
            <a:r>
              <a:rPr lang="en-US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Michieletto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812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Garamond" panose="02020404030301010803" pitchFamily="18" charset="0"/>
              </a:rPr>
              <a:t>Review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48200"/>
          </a:xfrm>
        </p:spPr>
        <p:txBody>
          <a:bodyPr>
            <a:normAutofit fontScale="85000" lnSpcReduction="10000"/>
          </a:bodyPr>
          <a:lstStyle/>
          <a:p>
            <a:r>
              <a:rPr lang="en-US" i="1" dirty="0">
                <a:latin typeface="Garamond" panose="02020404030301010803" pitchFamily="18" charset="0"/>
              </a:rPr>
              <a:t>“</a:t>
            </a:r>
            <a:r>
              <a:rPr lang="it-IT" i="1" dirty="0">
                <a:latin typeface="Garamond" panose="02020404030301010803" pitchFamily="18" charset="0"/>
              </a:rPr>
              <a:t>Director Damiano Michieletto has conceptually updated the story of Cio Cio San [...] The scene opens on the chaotic street of an evolved East Asian city: bright and colorful writings in English, Chinese and Thai form the background to the home of Butterfly, a place of love and a place of suicide […] </a:t>
            </a:r>
            <a:r>
              <a:rPr lang="it-IT" b="1" i="1" dirty="0">
                <a:latin typeface="Garamond" panose="02020404030301010803" pitchFamily="18" charset="0"/>
              </a:rPr>
              <a:t>The story is modernized but the direction respects the music and follows the text (libretto) with precision and in a substantially didactic way, without excessive forcing and focusing on a clear characterization of the characters and their peculiar traits: the vulgarity of Pinkerton, the naive fragility of Butterfly</a:t>
            </a:r>
            <a:r>
              <a:rPr lang="it-IT" i="1" dirty="0">
                <a:latin typeface="Garamond" panose="02020404030301010803" pitchFamily="18" charset="0"/>
              </a:rPr>
              <a:t> [...]</a:t>
            </a:r>
            <a:r>
              <a:rPr lang="en-US" i="1" dirty="0">
                <a:latin typeface="Garamond" panose="02020404030301010803" pitchFamily="18" charset="0"/>
              </a:rPr>
              <a:t>” </a:t>
            </a:r>
            <a:r>
              <a:rPr lang="it-IT" dirty="0">
                <a:latin typeface="Garamond" panose="02020404030301010803" pitchFamily="18" charset="0"/>
              </a:rPr>
              <a:t>(OperaClick, 2012)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21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lnSpc>
                <a:spcPct val="115000"/>
              </a:lnSpc>
              <a:tabLst>
                <a:tab pos="3401060" algn="l"/>
              </a:tabLst>
            </a:pPr>
            <a:r>
              <a:rPr lang="it-IT" sz="4000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Il Ratto del Serraglio</a:t>
            </a:r>
            <a:br>
              <a:rPr lang="it-IT" sz="4000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3200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(Wolfgang Amadeus Mozart)</a:t>
            </a:r>
            <a:endParaRPr lang="en-US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b="0" dirty="0">
                <a:latin typeface="Garamond" panose="02020404030301010803" pitchFamily="18" charset="0"/>
              </a:rPr>
              <a:t>Original Version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b="0" dirty="0">
                <a:latin typeface="Garamond" panose="02020404030301010803" pitchFamily="18" charset="0"/>
              </a:rPr>
              <a:t>Radical Reinterpretation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295400" y="5987018"/>
            <a:ext cx="26931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Stage director: Eike </a:t>
            </a:r>
            <a:r>
              <a:rPr lang="en-US" dirty="0" err="1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Gramss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840327" y="5987018"/>
            <a:ext cx="3425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Stage director: </a:t>
            </a:r>
            <a:r>
              <a:rPr lang="en-US" dirty="0" err="1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Damiano</a:t>
            </a:r>
            <a:r>
              <a:rPr lang="en-US" dirty="0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Garamond" panose="020204040303010108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Michieletto</a:t>
            </a:r>
            <a:endParaRPr lang="en-US" dirty="0"/>
          </a:p>
        </p:txBody>
      </p:sp>
      <p:pic>
        <p:nvPicPr>
          <p:cNvPr id="12" name="Immagine 8"/>
          <p:cNvPicPr>
            <a:picLocks noGrp="1"/>
          </p:cNvPicPr>
          <p:nvPr>
            <p:ph sz="quarter" idx="4"/>
          </p:nvPr>
        </p:nvPicPr>
        <p:blipFill rotWithShape="1">
          <a:blip r:embed="rId2"/>
          <a:srcRect t="7251" r="24105" b="5486"/>
          <a:stretch/>
        </p:blipFill>
        <p:spPr bwMode="auto">
          <a:xfrm>
            <a:off x="4645025" y="2766196"/>
            <a:ext cx="4223429" cy="27686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Immagine 5"/>
          <p:cNvPicPr>
            <a:picLocks noGrp="1"/>
          </p:cNvPicPr>
          <p:nvPr>
            <p:ph sz="half" idx="2"/>
          </p:nvPr>
        </p:nvPicPr>
        <p:blipFill rotWithShape="1">
          <a:blip r:embed="rId3"/>
          <a:srcRect l="19942" t="18707" r="21323" b="9738"/>
          <a:stretch/>
        </p:blipFill>
        <p:spPr bwMode="auto">
          <a:xfrm>
            <a:off x="457200" y="2766197"/>
            <a:ext cx="3886200" cy="27686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34410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Garamond" panose="02020404030301010803" pitchFamily="18" charset="0"/>
              </a:rPr>
              <a:t>Review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153400" cy="4756150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>
                <a:latin typeface="Garamond" panose="02020404030301010803" pitchFamily="18" charset="0"/>
              </a:rPr>
              <a:t>“</a:t>
            </a:r>
            <a:r>
              <a:rPr lang="it-IT" i="1" dirty="0">
                <a:latin typeface="Garamond" panose="02020404030301010803" pitchFamily="18" charset="0"/>
              </a:rPr>
              <a:t>The young and already acclaimed director, free of reverential fears, enjoys updating the work of Mozart, bringing it down to a realistic, deliberately vulgar and irreverent dimension […] </a:t>
            </a:r>
            <a:r>
              <a:rPr lang="it-IT" b="1" i="1" dirty="0">
                <a:latin typeface="Garamond" panose="02020404030301010803" pitchFamily="18" charset="0"/>
              </a:rPr>
              <a:t>the connection with Mozart’s original work is reduced to a minimum</a:t>
            </a:r>
            <a:r>
              <a:rPr lang="it-IT" i="1" dirty="0">
                <a:latin typeface="Garamond" panose="02020404030301010803" pitchFamily="18" charset="0"/>
              </a:rPr>
              <a:t>: there is no longer any trace of the “oriental” color; the fabulous dimension of the work, with all its load of dreams, games and melancholy; </a:t>
            </a:r>
            <a:r>
              <a:rPr lang="it-IT" b="1" i="1" dirty="0">
                <a:latin typeface="Garamond" panose="02020404030301010803" pitchFamily="18" charset="0"/>
              </a:rPr>
              <a:t>even the text, despite the adjustments made, is often incongruent with respect to what we see </a:t>
            </a:r>
            <a:r>
              <a:rPr lang="it-IT" i="1" dirty="0">
                <a:latin typeface="Garamond" panose="02020404030301010803" pitchFamily="18" charset="0"/>
              </a:rPr>
              <a:t>[…]</a:t>
            </a:r>
            <a:r>
              <a:rPr lang="en-US" i="1" dirty="0">
                <a:latin typeface="Garamond" panose="02020404030301010803" pitchFamily="18" charset="0"/>
              </a:rPr>
              <a:t>”</a:t>
            </a:r>
            <a:r>
              <a:rPr lang="it-IT" i="1" dirty="0">
                <a:latin typeface="Garamond" panose="02020404030301010803" pitchFamily="18" charset="0"/>
              </a:rPr>
              <a:t> </a:t>
            </a:r>
            <a:r>
              <a:rPr lang="it-IT" dirty="0">
                <a:latin typeface="Garamond" panose="02020404030301010803" pitchFamily="18" charset="0"/>
              </a:rPr>
              <a:t>(Il Giornale della Musica, 2009)</a:t>
            </a:r>
            <a:endParaRPr lang="en-US" sz="2800" dirty="0">
              <a:latin typeface="Garamond" panose="02020404030301010803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A02B7-D15B-470B-B76A-8AE430806D5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4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6509</TotalTime>
  <Words>1240</Words>
  <Application>Microsoft Office PowerPoint</Application>
  <PresentationFormat>On-screen Show (4:3)</PresentationFormat>
  <Paragraphs>235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Garamond</vt:lpstr>
      <vt:lpstr>Tahoma</vt:lpstr>
      <vt:lpstr>Times New Roman</vt:lpstr>
      <vt:lpstr>Office Theme</vt:lpstr>
      <vt:lpstr>Challenges and Opportunities for Research on Optical Distinctiveness: Evidence from the Italian Opera Industry</vt:lpstr>
      <vt:lpstr>The Opera Industry</vt:lpstr>
      <vt:lpstr>Renewing by Reinterpreting Tradition</vt:lpstr>
      <vt:lpstr>Two Types of Reinterpretations</vt:lpstr>
      <vt:lpstr>Traditional, Robust and Radical Reinterpretations (%)</vt:lpstr>
      <vt:lpstr>Madama Butterfly  (Giacomo Puccini)</vt:lpstr>
      <vt:lpstr>Review</vt:lpstr>
      <vt:lpstr>Il Ratto del Serraglio (Wolfgang Amadeus Mozart)</vt:lpstr>
      <vt:lpstr>Review</vt:lpstr>
      <vt:lpstr>Expectations</vt:lpstr>
      <vt:lpstr>Determinants of Ticket Sales  (Mixed Effect Linear Regression)</vt:lpstr>
      <vt:lpstr>Season- vs. Single-Ticket Holders</vt:lpstr>
      <vt:lpstr>Determinants of Seasonal Ticket Sales  (Mixed Effect Linear Regression)</vt:lpstr>
      <vt:lpstr>Determinants of Single Ticket Sales  (Mixed Effect Linear Regression)</vt:lpstr>
      <vt:lpstr>Discussion</vt:lpstr>
      <vt:lpstr>Discussion … (cont’d)</vt:lpstr>
      <vt:lpstr>PowerPoint Presentation</vt:lpstr>
    </vt:vector>
  </TitlesOfParts>
  <Company>NYU Stern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Emergence and Legitimation of Novelty in Cultural Fields</dc:title>
  <dc:creator>Windows User</dc:creator>
  <cp:lastModifiedBy>gc59</cp:lastModifiedBy>
  <cp:revision>1087</cp:revision>
  <cp:lastPrinted>2021-04-19T14:33:55Z</cp:lastPrinted>
  <dcterms:created xsi:type="dcterms:W3CDTF">2015-07-20T21:33:37Z</dcterms:created>
  <dcterms:modified xsi:type="dcterms:W3CDTF">2021-08-01T15:37:59Z</dcterms:modified>
</cp:coreProperties>
</file>

<file path=docProps/thumbnail.jpeg>
</file>